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2e1841c861b5.png"/>
<Relationship Id="rId3" Type="http://schemas.openxmlformats.org/officeDocument/2006/relationships/image" Target="../media/file2e18182e71c7.png"/>
<Relationship Id="rId4" Type="http://schemas.openxmlformats.org/officeDocument/2006/relationships/image" Target="../media/file2e18216a39bb.png"/>
<Relationship Id="rId5" Type="http://schemas.openxmlformats.org/officeDocument/2006/relationships/image" Target="../media/file2e182cc2186.png"/>
<Relationship Id="rId6" Type="http://schemas.openxmlformats.org/officeDocument/2006/relationships/image" Target="../media/file2e1835b81ee0.png"/>
<Relationship Id="rId7" Type="http://schemas.openxmlformats.org/officeDocument/2006/relationships/image" Target="../media/file2e1876245396.png"/>
<Relationship Id="rId8" Type="http://schemas.openxmlformats.org/officeDocument/2006/relationships/image" Target="../media/file2e18395911b0.png"/>
<Relationship Id="rId9" Type="http://schemas.openxmlformats.org/officeDocument/2006/relationships/image" Target="../media/file2e181a247998.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2e187c5b47b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e183a9d6ce5.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e1834ac67c0.png"/>
<Relationship Id="rId3" Type="http://schemas.openxmlformats.org/officeDocument/2006/relationships/image" Target="../media/file2e1866e77a4.png"/>
<Relationship Id="rId4" Type="http://schemas.openxmlformats.org/officeDocument/2006/relationships/image" Target="../media/file2e18a1e2df2.jpg"/>
<Relationship Id="rId5" Type="http://schemas.openxmlformats.org/officeDocument/2006/relationships/image" Target="../media/file2e18866146.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e18659674be.png"/>
<Relationship Id="rId3" Type="http://schemas.openxmlformats.org/officeDocument/2006/relationships/image" Target="../media/file2e1835d258fe.png"/>
<Relationship Id="rId4" Type="http://schemas.openxmlformats.org/officeDocument/2006/relationships/image" Target="../media/file2e18409d72c0.jp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e182b965658.jpg"/>
<Relationship Id="rId3" Type="http://schemas.openxmlformats.org/officeDocument/2006/relationships/image" Target="../media/file2e1859c170c.jpg"/>
<Relationship Id="rId4" Type="http://schemas.openxmlformats.org/officeDocument/2006/relationships/image" Target="../media/file2e181f8b1dda.jpg"/>
<Relationship Id="rId5" Type="http://schemas.openxmlformats.org/officeDocument/2006/relationships/image" Target="../media/file2e18c4a27.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14 – SEP 18, 2018 ]</a:t>
            </a:r>
          </a:p>
        </p:txBody>
      </p:sp>
      <p:sp>
        <p:nvSpPr>
          <p:cNvPr id="10" name="txt_event_ttl"/>
          <p:cNvSpPr>
            <a:spLocks noGrp="1"/>
          </p:cNvSpPr>
          <p:nvPr>
            <p:ph type="body" sz="quarter" idx="10" hasCustomPrompt="1"/>
          </p:nvPr>
        </p:nvSpPr>
        <p:spPr>
          <a:xfrm>
            <a:off x="0" y="452799"/>
            <a:ext cx="7772400" cy="914400"/>
          </a:xfrm>
        </p:spPr>
        <p:txBody>
          <a:bodyPr/>
          <a:lstStyle/>
          <a:p>
            <a:r>
              <a:rP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rPr/>
              <a:t>TS</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(tropical storm)</a:t>
            </a:r>
          </a:p>
        </p:txBody>
      </p:sp>
      <p:sp>
        <p:nvSpPr>
          <p:cNvPr id="13" name="txt_dash_v2"/>
          <p:cNvSpPr>
            <a:spLocks noGrp="1"/>
          </p:cNvSpPr>
          <p:nvPr>
            <p:ph type="body" sz="quarter" idx="19" hasCustomPrompt="1"/>
          </p:nvPr>
        </p:nvSpPr>
        <p:spPr>
          <a:xfrm>
            <a:off x="605410" y="2490420"/>
            <a:ext cx="914400" cy="457200"/>
          </a:xfrm>
        </p:spPr>
        <p:txBody>
          <a:bodyPr/>
          <a:lstStyle/>
          <a:p>
            <a:r>
              <a:rPr/>
              <a:t>10.5</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44</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2.48</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Florence at “North Inlet – Winyah Bay NERR”</a:t>
            </a:r>
          </a:p>
        </p:txBody>
      </p:sp>
      <p:sp>
        <p:nvSpPr>
          <p:cNvPr id="20" name="txt_storm_bkgd"/>
          <p:cNvSpPr>
            <a:spLocks noGrp="1"/>
          </p:cNvSpPr>
          <p:nvPr>
            <p:ph type="body" sz="quarter" idx="16" hasCustomPrompt="1"/>
          </p:nvPr>
        </p:nvSpPr>
        <p:spPr>
          <a:xfrm>
            <a:off x="0" y="7085500"/>
            <a:ext cx="7772400" cy="1554480"/>
          </a:xfrm>
        </p:spPr>
        <p:txBody>
          <a:bodyPr/>
          <a:lstStyle/>
          <a:p>
            <a:r>
              <a:rPr/>
              <a:t>Hurricane Florence, a large and slow-moving Category 1 hurricane, made landfall along the southeastern coast of North Carolina. As Florence traveled inland across South Carolina, it weakened to a Tropical Storm. Torrential rain fell for days and caused historic flooding. The most devastating impacts were not from the initial wind, rain, and storm surge but from the extreme riverine flooding that lasted for several weeks following Florence’s landfall.
The effects of Florence were observed at the North Inlet –Winyah Bay (NIWB) Research Reserve through the System-Wide Monitoring Program (SWMP), which tracks short-term variability and long-term change of weather and water quality in the areas surrounding Georgetown,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NIWB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April 22,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NIWB</a:t>
            </a:r>
          </a:p>
        </p:txBody>
      </p:sp>
      <p:sp>
        <p:nvSpPr>
          <p:cNvPr id="3" name="txt_resrv_nerrs_desc"/>
          <p:cNvSpPr>
            <a:spLocks noGrp="1"/>
          </p:cNvSpPr>
          <p:nvPr>
            <p:ph type="body" sz="quarter" idx="11"/>
          </p:nvPr>
        </p:nvSpPr>
        <p:spPr>
          <a:xfrm>
            <a:off x="1872342" y="228598"/>
            <a:ext cx="5212080" cy="914400"/>
          </a:xfrm>
        </p:spPr>
        <p:txBody>
          <a:bodyPr/>
          <a:lstStyle/>
          <a:p>
            <a:r>
              <a:rPr/>
              <a:t>North Inlet –Winyah Bay (NIWB)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NIWB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NIWB operates a weather station located in Oyster Landing (OL) and maintains six continuous, long-term water quality stations at Oyster Creek (OC), Debidue Creek (DC), Clambank (CB), Thousand Acre (TA), Winyah Bay Bottom (WB), and Winyah Bay Surface (WS) locations.
NIWB is part of the SWMP. As Hurricane Florence approached South Carolina, NIWB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43200" cy="1463040"/>
          </a:xfrm>
        </p:spPr>
        <p:txBody>
          <a:bodyPr/>
          <a:lstStyle/>
          <a:p>
            <a:r>
              <a:rPr/>
              <a:t>In South Carolina, four direct fatalities resulted from freshwater flooding and were all vehicle related.
SCEMD reported 11,386 homes with moderate or major damage across the state, 455,000 people evacuated, and 11 dams breached or failed.
Flooding resulted in a lack of access to and from communities, complicating recovery and response efforts.</a:t>
            </a:r>
          </a:p>
        </p:txBody>
      </p:sp>
      <p:sp>
        <p:nvSpPr>
          <p:cNvPr id="4" name="txt_ei_economic_losses"/>
          <p:cNvSpPr>
            <a:spLocks noGrp="1"/>
          </p:cNvSpPr>
          <p:nvPr>
            <p:ph type="body" sz="quarter" idx="15"/>
          </p:nvPr>
        </p:nvSpPr>
        <p:spPr>
          <a:xfrm>
            <a:off x="4983480" y="2836284"/>
            <a:ext cx="2743200" cy="1188720"/>
          </a:xfrm>
        </p:spPr>
        <p:txBody>
          <a:bodyPr/>
          <a:lstStyle/>
          <a:p>
            <a:r>
              <a:rPr/>
              <a:t>Damage and losses due to Florence’s impacts in South Carolina totaled $2 billion.</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finfish, phytoplankton, etc. rely on specific levels of salinity and dissolved oxygen to thrive and survive. The freshwater flooding that resulted from Florence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Florence: 9/14/2018 - 9/18/2018</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Florence made landfall in North Carolina and then moved and traveled across South Carolina.</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Oyster Landing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Oyster Landing weather station from Sept. 10 through Sept. 28.</a:t>
            </a:r>
          </a:p>
        </p:txBody>
      </p:sp>
      <p:sp>
        <p:nvSpPr>
          <p:cNvPr id="6" name="txt_met_storm_desc"/>
          <p:cNvSpPr>
            <a:spLocks noGrp="1"/>
          </p:cNvSpPr>
          <p:nvPr>
            <p:ph type="body" sz="quarter" idx="16"/>
          </p:nvPr>
        </p:nvSpPr>
        <p:spPr>
          <a:xfrm>
            <a:off x="4021164" y="4957997"/>
            <a:ext cx="3749040" cy="5029200"/>
          </a:xfrm>
        </p:spPr>
        <p:txBody>
          <a:bodyPr/>
          <a:lstStyle/>
          <a:p>
            <a:r>
              <a:rPr/>
              <a:t>Initial impacts from Hurricane Florence were felt locally from the heavy rains and high winds, including flooding, downed trees, power outages, and some damage to building structures. However, the most devastating impacts happened several weeks later. While landfall occurred in North Carolina, the storm's slow forward movement and unique track brought unprecedented rainfall across large portions of North and South Carolina, resulting in several weeks of extreme riverine flooding.
All of the rain that fell in North Carolina (up to 3 feet in some locations) had to travel downstream and flow straight through major rivers in South Carolina to reach the Atlantic Ocean through Winyah Bay. On Sept. 25, in Georgetown County, authorities urged thousands of people to evacuate ahead of the historic flooding. Making matters worse was the potential for tides to exacerbate floodwater levels. Flood waves on the Waccamaw and Great Pee Dee rivers reached the city of Georgetown (~2 weeks post landfall), causing flooding across several tide cycles. The extensive flooding required coordination and support from the Federal Emergency Management Agency (FEMA), the American Red Cross and aid from state and local agencies.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Florence brought heavy rains and freshwater flooding to South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Thousand Acre (TA) as Florence approached the reserve and then remained low as extreme freshwater flooding came to the area over a week later.</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Florence: 9/14/2018 - 9/18/2018</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Sept. 10 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Sept. 10 to Sept. 28.</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that were recorded at the Winyah Bay (WB) station show initial and post-storm impacts on water quality in this area. Salinity levels quickly dropped at the onset of the storm, recovered slightly as the storm moved on, and then dropped significantly for an extended period of time as the area experienced extreme flooding. Dissolved oxygen levels were impacted as well but the impact was more prominent post-storm when the flooding was most severe. The regular diurnal cycle was compressed and levels stayed in a lower range (&lt; 3 mg/L) during the flooding.
Dramatic changes in salinity and lower levels of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NA</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Maeve Snyder, Coastal Training Program Coordinator
e: msnyder@baruch.sc.edu
p: 843.904.9034</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North Inlet - Winyah Bay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http://northinlet.sc.edu/.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@NIWBReserve</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2022-05-12T16:30:51Z</dcterms:modified>
</cp:coreProperties>
</file>